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70" r:id="rId2"/>
    <p:sldId id="287" r:id="rId3"/>
    <p:sldId id="275" r:id="rId4"/>
    <p:sldId id="294" r:id="rId5"/>
    <p:sldId id="295" r:id="rId6"/>
    <p:sldId id="289" r:id="rId7"/>
    <p:sldId id="296" r:id="rId8"/>
    <p:sldId id="288" r:id="rId9"/>
    <p:sldId id="286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eiryo UI" panose="020B060403050404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E63"/>
    <a:srgbClr val="292C48"/>
    <a:srgbClr val="2C2D39"/>
    <a:srgbClr val="242630"/>
    <a:srgbClr val="2A1F43"/>
    <a:srgbClr val="0C1B43"/>
    <a:srgbClr val="000000"/>
    <a:srgbClr val="1D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488" autoAdjust="0"/>
  </p:normalViewPr>
  <p:slideViewPr>
    <p:cSldViewPr snapToGrid="0" snapToObjects="1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36C6CF-BE55-44E3-A2F8-548DFA21759B}" type="datetimeFigureOut">
              <a:rPr lang="en-US"/>
              <a:pPr>
                <a:defRPr/>
              </a:pPr>
              <a:t>8/31/2023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9BC52D9-1004-49BD-B10A-6C0A68209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66AE1-63E0-46AF-96EE-67434DF0B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5B4C0-1A35-4F89-9F0C-8DF36A189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286CDE-7BC4-4643-8025-6222E127FBA6}" type="datetimeFigureOut">
              <a:rPr lang="en-US"/>
              <a:pPr>
                <a:defRPr/>
              </a:pPr>
              <a:t>8/31/2023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7226DC-3E24-410F-967D-DF624474EF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456BA8-94F6-465B-9183-26E1AAA78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C1E43-B122-4CFA-A9DA-084586F95F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6041C-CD3E-4A21-9836-508539658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BD23210-C8E2-42C9-A503-686D68757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61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0">
            <a:extLst>
              <a:ext uri="{FF2B5EF4-FFF2-40B4-BE49-F238E27FC236}">
                <a16:creationId xmlns:a16="http://schemas.microsoft.com/office/drawing/2014/main" id="{450168AB-BC7D-485A-A890-95DAF1EF20FE}"/>
              </a:ext>
            </a:extLst>
          </p:cNvPr>
          <p:cNvSpPr/>
          <p:nvPr userDrawn="1"/>
        </p:nvSpPr>
        <p:spPr>
          <a:xfrm rot="10800000">
            <a:off x="4516438" y="0"/>
            <a:ext cx="7675562" cy="2322513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E662546F-6F32-4942-99F0-80024E357631}"/>
              </a:ext>
            </a:extLst>
          </p:cNvPr>
          <p:cNvSpPr/>
          <p:nvPr userDrawn="1"/>
        </p:nvSpPr>
        <p:spPr>
          <a:xfrm>
            <a:off x="0" y="3232150"/>
            <a:ext cx="7675563" cy="3625850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2552298"/>
            <a:ext cx="8789234" cy="1220477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383" y="3919840"/>
            <a:ext cx="8789234" cy="846381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altLang="ja-JP" noProof="0" dirty="0"/>
          </a:p>
        </p:txBody>
      </p:sp>
    </p:spTree>
    <p:extLst>
      <p:ext uri="{BB962C8B-B14F-4D97-AF65-F5344CB8AC3E}">
        <p14:creationId xmlns:p14="http://schemas.microsoft.com/office/powerpoint/2010/main" val="7673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C7EA20F-3DE1-4B3D-9DFB-0B177237D301}"/>
              </a:ext>
            </a:extLst>
          </p:cNvPr>
          <p:cNvSpPr>
            <a:spLocks/>
          </p:cNvSpPr>
          <p:nvPr userDrawn="1"/>
        </p:nvSpPr>
        <p:spPr bwMode="auto">
          <a:xfrm>
            <a:off x="-1588" y="0"/>
            <a:ext cx="12193588" cy="2840038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49138-ED5D-49E4-B7CA-E85C452C3A89}"/>
              </a:ext>
            </a:extLst>
          </p:cNvPr>
          <p:cNvSpPr/>
          <p:nvPr userDrawn="1"/>
        </p:nvSpPr>
        <p:spPr>
          <a:xfrm>
            <a:off x="414338" y="484188"/>
            <a:ext cx="11363325" cy="5889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31A4BE-B1B9-45BE-9908-A94C8A650F25}"/>
              </a:ext>
            </a:extLst>
          </p:cNvPr>
          <p:cNvCxnSpPr/>
          <p:nvPr userDrawn="1"/>
        </p:nvCxnSpPr>
        <p:spPr>
          <a:xfrm>
            <a:off x="838200" y="1265238"/>
            <a:ext cx="1052512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72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6DE814B-2FFE-4C96-BBCA-7788021589E0}"/>
              </a:ext>
            </a:extLst>
          </p:cNvPr>
          <p:cNvSpPr>
            <a:spLocks/>
          </p:cNvSpPr>
          <p:nvPr userDrawn="1"/>
        </p:nvSpPr>
        <p:spPr bwMode="auto">
          <a:xfrm>
            <a:off x="-1588" y="0"/>
            <a:ext cx="12193588" cy="2840038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BA352-F880-4EF6-BC33-180065946117}"/>
              </a:ext>
            </a:extLst>
          </p:cNvPr>
          <p:cNvSpPr/>
          <p:nvPr userDrawn="1"/>
        </p:nvSpPr>
        <p:spPr>
          <a:xfrm>
            <a:off x="414338" y="484188"/>
            <a:ext cx="5681662" cy="5889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212700-3194-4C97-B4FD-BE414D8BA41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5238"/>
            <a:ext cx="479107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19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8">
            <a:extLst>
              <a:ext uri="{FF2B5EF4-FFF2-40B4-BE49-F238E27FC236}">
                <a16:creationId xmlns:a16="http://schemas.microsoft.com/office/drawing/2014/main" id="{6746216C-8BBE-4138-A3F5-CF0556C09000}"/>
              </a:ext>
            </a:extLst>
          </p:cNvPr>
          <p:cNvSpPr/>
          <p:nvPr userDrawn="1"/>
        </p:nvSpPr>
        <p:spPr>
          <a:xfrm rot="10800000">
            <a:off x="0" y="4362450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C9D1B-EC29-46F0-87F3-18AEDCDE362C}"/>
              </a:ext>
            </a:extLst>
          </p:cNvPr>
          <p:cNvSpPr/>
          <p:nvPr userDrawn="1"/>
        </p:nvSpPr>
        <p:spPr>
          <a:xfrm>
            <a:off x="838200" y="1720850"/>
            <a:ext cx="4857750" cy="4652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EC806-A479-44F7-83D8-D0E8C4133DEB}"/>
              </a:ext>
            </a:extLst>
          </p:cNvPr>
          <p:cNvSpPr/>
          <p:nvPr userDrawn="1"/>
        </p:nvSpPr>
        <p:spPr>
          <a:xfrm>
            <a:off x="6496050" y="1720850"/>
            <a:ext cx="4857750" cy="4652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B6371-7207-452C-9BD3-7A3ACD2BE23B}"/>
              </a:ext>
            </a:extLst>
          </p:cNvPr>
          <p:cNvCxnSpPr/>
          <p:nvPr userDrawn="1"/>
        </p:nvCxnSpPr>
        <p:spPr>
          <a:xfrm>
            <a:off x="838200" y="1265238"/>
            <a:ext cx="1052512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CB5D87C-6E61-426D-8556-B669E03807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AE6D0-C98F-42E6-AD69-C1D5F0F050EF}" type="datetimeFigureOut">
              <a:rPr lang="en-US"/>
              <a:pPr>
                <a:defRPr/>
              </a:pPr>
              <a:t>8/31/2023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4F83321-923A-4BD5-AB34-82DC5654D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A44CFEB-EF68-40F6-B59C-CA4D813BCC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64F3A1-2D69-4738-9BAE-26E72ADF1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8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294CD0D-ADB8-497D-A410-913A62166178}"/>
              </a:ext>
            </a:extLst>
          </p:cNvPr>
          <p:cNvSpPr/>
          <p:nvPr userDrawn="1"/>
        </p:nvSpPr>
        <p:spPr>
          <a:xfrm>
            <a:off x="0" y="0"/>
            <a:ext cx="12180888" cy="4981575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A96DD-36E6-4F54-BAE2-AC9D8BA12811}"/>
              </a:ext>
            </a:extLst>
          </p:cNvPr>
          <p:cNvSpPr/>
          <p:nvPr userDrawn="1"/>
        </p:nvSpPr>
        <p:spPr>
          <a:xfrm>
            <a:off x="6405563" y="2513013"/>
            <a:ext cx="5284787" cy="4344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B2123F-4A64-4F12-8E77-7782ABE8309F}"/>
              </a:ext>
            </a:extLst>
          </p:cNvPr>
          <p:cNvCxnSpPr>
            <a:cxnSpLocks/>
          </p:cNvCxnSpPr>
          <p:nvPr userDrawn="1"/>
        </p:nvCxnSpPr>
        <p:spPr>
          <a:xfrm>
            <a:off x="6767513" y="3348038"/>
            <a:ext cx="44434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0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014083-FAE7-4002-A256-7C9A236D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F04E-51F3-455D-9174-41C59497DE9A}" type="datetimeFigureOut">
              <a:rPr lang="en-US"/>
              <a:pPr>
                <a:defRPr/>
              </a:pPr>
              <a:t>8/31/2023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E21033-8158-4107-A78D-EC889419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F89933-BA37-47B6-90E7-98DAB8E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416D-4D59-4839-BFE6-BC682C2EA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11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0138EC-79F0-442E-B932-F06C9B5D14FB}" type="datetimeFigureOut">
              <a:rPr lang="en-US"/>
              <a:pPr>
                <a:defRPr/>
              </a:pPr>
              <a:t>8/31/2023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288" y="6492875"/>
            <a:ext cx="417512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90A0C0B9-904F-49C4-8702-B4F8FA4091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9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 spc="150">
          <a:solidFill>
            <a:schemeClr val="accent1"/>
          </a:solidFill>
          <a:latin typeface="+mj-lt"/>
          <a:ea typeface="Meiryo UI" panose="020B0604030504040204" pitchFamily="34" charset="-128"/>
          <a:cs typeface="Meiryo UI" panose="020B0604030504040204" pitchFamily="34" charset="-128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1500" kern="1200" spc="150">
          <a:solidFill>
            <a:schemeClr val="tx1"/>
          </a:solidFill>
          <a:latin typeface="+mn-lt"/>
          <a:ea typeface="Meiryo UI" panose="020B0604030504040204" pitchFamily="34" charset="-128"/>
          <a:cs typeface="Meiryo UI" panose="020B0604030504040204" pitchFamily="34" charset="-128"/>
        </a:defRPr>
      </a:lvl1pPr>
      <a:lvl2pPr marL="685800" indent="-228600" algn="l" rtl="0" fontAlgn="base">
        <a:lnSpc>
          <a:spcPct val="15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1500" kern="1200" spc="150">
          <a:solidFill>
            <a:schemeClr val="tx1"/>
          </a:solidFill>
          <a:latin typeface="+mn-lt"/>
          <a:ea typeface="Meiryo UI" panose="020B0604030504040204" pitchFamily="34" charset="-128"/>
          <a:cs typeface="Meiryo UI" panose="020B0604030504040204" pitchFamily="34" charset="-128"/>
        </a:defRPr>
      </a:lvl2pPr>
      <a:lvl3pPr marL="1143000" indent="-228600" algn="l" rtl="0" fontAlgn="base">
        <a:lnSpc>
          <a:spcPct val="15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1400" kern="1200" spc="150">
          <a:solidFill>
            <a:schemeClr val="tx1"/>
          </a:solidFill>
          <a:latin typeface="+mn-lt"/>
          <a:ea typeface="Meiryo UI" panose="020B0604030504040204" pitchFamily="34" charset="-128"/>
          <a:cs typeface="Meiryo UI" panose="020B0604030504040204" pitchFamily="34" charset="-128"/>
        </a:defRPr>
      </a:lvl3pPr>
      <a:lvl4pPr marL="1600200" indent="-228600" algn="l" rtl="0" fontAlgn="base">
        <a:lnSpc>
          <a:spcPct val="15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1400" kern="1200" spc="150">
          <a:solidFill>
            <a:schemeClr val="tx1"/>
          </a:solidFill>
          <a:latin typeface="+mn-lt"/>
          <a:ea typeface="Meiryo UI" panose="020B0604030504040204" pitchFamily="34" charset="-128"/>
          <a:cs typeface="Meiryo UI" panose="020B0604030504040204" pitchFamily="34" charset="-128"/>
        </a:defRPr>
      </a:lvl4pPr>
      <a:lvl5pPr marL="2057400" indent="-228600" algn="l" rtl="0" fontAlgn="base">
        <a:lnSpc>
          <a:spcPct val="15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1400" kern="1200" spc="150">
          <a:solidFill>
            <a:schemeClr val="tx1"/>
          </a:solidFill>
          <a:latin typeface="+mn-lt"/>
          <a:ea typeface="Meiryo UI" panose="020B0604030504040204" pitchFamily="34" charset="-128"/>
          <a:cs typeface="Meiryo UI" panose="020B060403050404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lhame.weebly.com/" TargetMode="External"/><Relationship Id="rId2" Type="http://schemas.openxmlformats.org/officeDocument/2006/relationships/hyperlink" Target="https://mssarahgrade4.weebly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2552700"/>
            <a:ext cx="8788400" cy="122078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Curriculum Night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800" y="3919538"/>
            <a:ext cx="8788400" cy="846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4400" dirty="0">
                <a:cs typeface="+mn-cs"/>
              </a:rPr>
              <a:t>Grade 4</a:t>
            </a:r>
          </a:p>
          <a:p>
            <a:pPr>
              <a:defRPr/>
            </a:pPr>
            <a:r>
              <a:rPr lang="en-US" altLang="ja-JP" sz="4400" dirty="0">
                <a:solidFill>
                  <a:schemeClr val="accent5">
                    <a:lumMod val="75000"/>
                    <a:lumOff val="25000"/>
                  </a:schemeClr>
                </a:solidFill>
                <a:ea typeface="Meiryo UI"/>
                <a:cs typeface="+mn-cs"/>
              </a:rPr>
              <a:t>205</a:t>
            </a:r>
            <a:r>
              <a:rPr lang="en-US" altLang="ja-JP" sz="4400" dirty="0">
                <a:ea typeface="Meiryo UI"/>
                <a:cs typeface="+mn-cs"/>
              </a:rPr>
              <a:t> &amp; </a:t>
            </a:r>
            <a:r>
              <a:rPr lang="en-US" altLang="ja-JP" sz="4400" dirty="0">
                <a:solidFill>
                  <a:schemeClr val="accent1">
                    <a:lumMod val="75000"/>
                  </a:schemeClr>
                </a:solidFill>
                <a:ea typeface="Meiryo UI"/>
                <a:cs typeface="+mn-cs"/>
              </a:rPr>
              <a:t>210</a:t>
            </a:r>
            <a:endParaRPr lang="ja-JP" altLang="en-US" sz="440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B240-2E38-4594-A49F-B322BC81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10711375" cy="584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>
                <a:latin typeface="Meiryo UI"/>
                <a:ea typeface="Meiryo UI"/>
                <a:cs typeface="+mj-cs"/>
              </a:rPr>
              <a:t>What’s</a:t>
            </a:r>
            <a:r>
              <a:rPr lang="fr-CA" dirty="0">
                <a:latin typeface="Meiryo UI"/>
                <a:ea typeface="Meiryo UI"/>
                <a:cs typeface="+mj-cs"/>
              </a:rPr>
              <a:t> the </a:t>
            </a:r>
            <a:r>
              <a:rPr lang="fr-CA" dirty="0" err="1">
                <a:latin typeface="Meiryo UI"/>
                <a:ea typeface="Meiryo UI"/>
                <a:cs typeface="+mj-cs"/>
              </a:rPr>
              <a:t>teacher’s</a:t>
            </a:r>
            <a:r>
              <a:rPr lang="fr-CA" dirty="0">
                <a:latin typeface="Meiryo UI"/>
                <a:ea typeface="Meiryo UI"/>
                <a:cs typeface="+mj-cs"/>
              </a:rPr>
              <a:t> </a:t>
            </a:r>
            <a:r>
              <a:rPr lang="fr-CA" dirty="0" err="1">
                <a:latin typeface="Meiryo UI"/>
                <a:ea typeface="Meiryo UI"/>
                <a:cs typeface="+mj-cs"/>
              </a:rPr>
              <a:t>name</a:t>
            </a:r>
            <a:r>
              <a:rPr lang="fr-CA" dirty="0">
                <a:latin typeface="Meiryo UI"/>
                <a:ea typeface="Meiryo UI"/>
                <a:cs typeface="+mj-cs"/>
              </a:rPr>
              <a:t>? </a:t>
            </a:r>
            <a:r>
              <a:rPr lang="fr-CA" dirty="0" err="1">
                <a:latin typeface="Meiryo UI"/>
                <a:ea typeface="Meiryo UI"/>
                <a:cs typeface="+mj-cs"/>
              </a:rPr>
              <a:t>Please</a:t>
            </a:r>
            <a:r>
              <a:rPr lang="fr-CA" dirty="0">
                <a:latin typeface="Meiryo UI"/>
                <a:ea typeface="Meiryo UI"/>
                <a:cs typeface="+mj-cs"/>
              </a:rPr>
              <a:t> use </a:t>
            </a:r>
            <a:r>
              <a:rPr lang="fr-CA" u="sng" dirty="0">
                <a:latin typeface="Meiryo UI"/>
                <a:ea typeface="Meiryo UI"/>
                <a:cs typeface="+mj-cs"/>
              </a:rPr>
              <a:t>e-mail</a:t>
            </a:r>
            <a:r>
              <a:rPr lang="fr-CA" dirty="0">
                <a:latin typeface="Meiryo UI"/>
                <a:ea typeface="Meiryo UI"/>
                <a:cs typeface="+mj-cs"/>
              </a:rPr>
              <a:t> to contact us.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051551-1C56-4363-8261-5EE0353E2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05547"/>
              </p:ext>
            </p:extLst>
          </p:nvPr>
        </p:nvGraphicFramePr>
        <p:xfrm>
          <a:off x="838200" y="1597025"/>
          <a:ext cx="10525125" cy="424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988">
                  <a:extLst>
                    <a:ext uri="{9D8B030D-6E8A-4147-A177-3AD203B41FA5}">
                      <a16:colId xmlns:a16="http://schemas.microsoft.com/office/drawing/2014/main" val="867697348"/>
                    </a:ext>
                  </a:extLst>
                </a:gridCol>
                <a:gridCol w="3807272">
                  <a:extLst>
                    <a:ext uri="{9D8B030D-6E8A-4147-A177-3AD203B41FA5}">
                      <a16:colId xmlns:a16="http://schemas.microsoft.com/office/drawing/2014/main" val="2099996563"/>
                    </a:ext>
                  </a:extLst>
                </a:gridCol>
                <a:gridCol w="3152865">
                  <a:extLst>
                    <a:ext uri="{9D8B030D-6E8A-4147-A177-3AD203B41FA5}">
                      <a16:colId xmlns:a16="http://schemas.microsoft.com/office/drawing/2014/main" val="512999440"/>
                    </a:ext>
                  </a:extLst>
                </a:gridCol>
              </a:tblGrid>
              <a:tr h="419937">
                <a:tc>
                  <a:txBody>
                    <a:bodyPr/>
                    <a:lstStyle/>
                    <a:p>
                      <a:r>
                        <a:rPr lang="en-CA" sz="2100" dirty="0">
                          <a:latin typeface="Candara"/>
                        </a:rPr>
                        <a:t>Staff member</a:t>
                      </a:r>
                      <a:endParaRPr lang="fr-CA" sz="2100" dirty="0">
                        <a:latin typeface="Candara"/>
                      </a:endParaRPr>
                    </a:p>
                  </a:txBody>
                  <a:tcPr marL="46605" marR="46605" marT="23301" marB="23301"/>
                </a:tc>
                <a:tc>
                  <a:txBody>
                    <a:bodyPr/>
                    <a:lstStyle/>
                    <a:p>
                      <a:endParaRPr lang="fr-CA" sz="2100" dirty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/>
                </a:tc>
                <a:tc>
                  <a:txBody>
                    <a:bodyPr/>
                    <a:lstStyle/>
                    <a:p>
                      <a:r>
                        <a:rPr lang="en-CA" sz="2100" dirty="0">
                          <a:latin typeface="Candara"/>
                        </a:rPr>
                        <a:t>Contact Information</a:t>
                      </a:r>
                      <a:endParaRPr lang="fr-CA" sz="2100" dirty="0">
                        <a:latin typeface="Candara"/>
                      </a:endParaRPr>
                    </a:p>
                  </a:txBody>
                  <a:tcPr marL="46605" marR="46605" marT="23301" marB="23301"/>
                </a:tc>
                <a:extLst>
                  <a:ext uri="{0D108BD9-81ED-4DB2-BD59-A6C34878D82A}">
                    <a16:rowId xmlns:a16="http://schemas.microsoft.com/office/drawing/2014/main" val="1819544360"/>
                  </a:ext>
                </a:extLst>
              </a:tr>
              <a:tr h="1074233">
                <a:tc>
                  <a:txBody>
                    <a:bodyPr/>
                    <a:lstStyle/>
                    <a:p>
                      <a:r>
                        <a:rPr lang="en-CA" sz="2100" b="1" dirty="0">
                          <a:latin typeface="Candara"/>
                        </a:rPr>
                        <a:t>Nathalie </a:t>
                      </a:r>
                      <a:r>
                        <a:rPr lang="en-CA" sz="2100" b="1" dirty="0" err="1">
                          <a:latin typeface="Candara"/>
                        </a:rPr>
                        <a:t>Malhamé</a:t>
                      </a:r>
                      <a:endParaRPr lang="fr-CA" sz="2100" b="1" dirty="0" err="1">
                        <a:latin typeface="Candara"/>
                      </a:endParaRPr>
                    </a:p>
                  </a:txBody>
                  <a:tcPr marL="46605" marR="46605" marT="23301" marB="23301"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CA" sz="2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Français</a:t>
                      </a:r>
                      <a:r>
                        <a:rPr kumimoji="0" lang="en-CA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CA" sz="2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Univers</a:t>
                      </a:r>
                      <a:r>
                        <a:rPr kumimoji="0" lang="en-CA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Social &amp; Art</a:t>
                      </a:r>
                      <a:r>
                        <a:rPr kumimoji="0" lang="en-CA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CA" sz="2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Dramatique</a:t>
                      </a:r>
                      <a:endParaRPr lang="fr-CA" sz="2100" b="0" dirty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nmalhame@emsb.qc.ca</a:t>
                      </a:r>
                      <a:endParaRPr kumimoji="0" lang="fr-CA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  <a:p>
                      <a:endParaRPr lang="fr-CA" sz="2100" b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90528"/>
                  </a:ext>
                </a:extLst>
              </a:tr>
              <a:tr h="74708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Sarah Nabi</a:t>
                      </a:r>
                      <a:endParaRPr lang="fr-CA" sz="2100" b="1" dirty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+mn-cs"/>
                        </a:rPr>
                        <a:t>Math, English &amp; ERC</a:t>
                      </a:r>
                      <a:endParaRPr kumimoji="0" lang="fr-CA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ndara"/>
                        <a:ea typeface="+mn-ea"/>
                        <a:cs typeface="+mn-cs"/>
                      </a:endParaRPr>
                    </a:p>
                    <a:p>
                      <a:endParaRPr lang="fr-CA" sz="2100" b="0" dirty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Candara"/>
                        </a:rPr>
                        <a:t>snabi@emsb.qc.ca</a:t>
                      </a:r>
                      <a:endParaRPr lang="fr-CA" sz="2100" b="0" dirty="0">
                        <a:latin typeface="Candara"/>
                      </a:endParaRPr>
                    </a:p>
                  </a:txBody>
                  <a:tcPr marL="46605" marR="46605" marT="23301" marB="233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35735"/>
                  </a:ext>
                </a:extLst>
              </a:tr>
              <a:tr h="419937">
                <a:tc>
                  <a:txBody>
                    <a:bodyPr/>
                    <a:lstStyle/>
                    <a:p>
                      <a:r>
                        <a:rPr lang="en-CA" sz="2100" b="1" dirty="0">
                          <a:latin typeface="Candara"/>
                        </a:rPr>
                        <a:t>Mr. Norman Katz</a:t>
                      </a:r>
                      <a:endParaRPr lang="fr-CA" sz="2100" b="1" dirty="0">
                        <a:latin typeface="Candara"/>
                      </a:endParaRPr>
                    </a:p>
                  </a:txBody>
                  <a:tcPr marL="46605" marR="46605" marT="23301" marB="23301">
                    <a:solidFill>
                      <a:srgbClr val="F98E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Candara"/>
                        </a:rPr>
                        <a:t>Physical Education</a:t>
                      </a:r>
                      <a:endParaRPr lang="fr-CA" sz="2100" b="0" dirty="0">
                        <a:latin typeface="Candara"/>
                      </a:endParaRPr>
                    </a:p>
                  </a:txBody>
                  <a:tcPr marL="46605" marR="46605" marT="23301" marB="23301">
                    <a:solidFill>
                      <a:srgbClr val="F98E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Candara"/>
                        </a:rPr>
                        <a:t>nkatz@emsb.qc.ca</a:t>
                      </a:r>
                      <a:endParaRPr lang="fr-CA" sz="2100" b="0" dirty="0">
                        <a:latin typeface="Candara"/>
                      </a:endParaRPr>
                    </a:p>
                  </a:txBody>
                  <a:tcPr marL="46605" marR="46605" marT="23301" marB="23301">
                    <a:solidFill>
                      <a:srgbClr val="F98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67170"/>
                  </a:ext>
                </a:extLst>
              </a:tr>
              <a:tr h="747085">
                <a:tc>
                  <a:txBody>
                    <a:bodyPr/>
                    <a:lstStyle/>
                    <a:p>
                      <a:r>
                        <a:rPr lang="en-CA" sz="2100" b="1" dirty="0">
                          <a:latin typeface="Candara"/>
                        </a:rPr>
                        <a:t>Ms. Devan Kennedy</a:t>
                      </a:r>
                    </a:p>
                  </a:txBody>
                  <a:tcPr marL="46605" marR="46605" marT="23301" marB="2330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2100" b="0" dirty="0">
                          <a:latin typeface="Candara"/>
                        </a:rPr>
                        <a:t>Science, Sant</a:t>
                      </a:r>
                      <a:r>
                        <a:rPr lang="en-CA" sz="2100" b="0" dirty="0">
                          <a:latin typeface="Candara"/>
                        </a:rPr>
                        <a:t>é </a:t>
                      </a:r>
                      <a:r>
                        <a:rPr lang="en-CA" sz="2100" b="0">
                          <a:latin typeface="Candara"/>
                        </a:rPr>
                        <a:t>&amp; Art </a:t>
                      </a:r>
                      <a:r>
                        <a:rPr lang="en-CA" sz="2100" b="0" dirty="0">
                          <a:latin typeface="Candara"/>
                        </a:rPr>
                        <a:t>plastique</a:t>
                      </a:r>
                      <a:endParaRPr lang="fr-CA" sz="2100" b="0" dirty="0">
                        <a:latin typeface="Candara"/>
                      </a:endParaRPr>
                    </a:p>
                  </a:txBody>
                  <a:tcPr marL="46605" marR="46605" marT="23301" marB="2330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Candara"/>
                        </a:rPr>
                        <a:t>dkennedy2@emsb.qc.ca</a:t>
                      </a:r>
                    </a:p>
                  </a:txBody>
                  <a:tcPr marL="46605" marR="46605" marT="23301" marB="2330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98641"/>
                  </a:ext>
                </a:extLst>
              </a:tr>
              <a:tr h="419937">
                <a:tc>
                  <a:txBody>
                    <a:bodyPr/>
                    <a:lstStyle/>
                    <a:p>
                      <a:r>
                        <a:rPr lang="en-CA" sz="2100" b="1" dirty="0">
                          <a:latin typeface="Candara"/>
                        </a:rPr>
                        <a:t>Mr. </a:t>
                      </a:r>
                      <a:r>
                        <a:rPr lang="en-CA" sz="2100" b="1" dirty="0" err="1">
                          <a:latin typeface="Candara"/>
                        </a:rPr>
                        <a:t>Spetsieris</a:t>
                      </a:r>
                      <a:endParaRPr lang="fr-CA" sz="2100" b="1" dirty="0" err="1">
                        <a:latin typeface="Candara"/>
                      </a:endParaRPr>
                    </a:p>
                  </a:txBody>
                  <a:tcPr marL="46605" marR="46605" marT="23301" marB="23301"/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Candara"/>
                        </a:rPr>
                        <a:t>Vice-Principal</a:t>
                      </a:r>
                      <a:endParaRPr lang="fr-CA" sz="2100" b="0" dirty="0">
                        <a:latin typeface="Candara"/>
                      </a:endParaRPr>
                    </a:p>
                  </a:txBody>
                  <a:tcPr marL="46605" marR="46605" marT="23301" marB="23301"/>
                </a:tc>
                <a:tc>
                  <a:txBody>
                    <a:bodyPr/>
                    <a:lstStyle/>
                    <a:p>
                      <a:endParaRPr lang="fr-CA" sz="2100" b="0" dirty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/>
                </a:tc>
                <a:extLst>
                  <a:ext uri="{0D108BD9-81ED-4DB2-BD59-A6C34878D82A}">
                    <a16:rowId xmlns:a16="http://schemas.microsoft.com/office/drawing/2014/main" val="1777335710"/>
                  </a:ext>
                </a:extLst>
              </a:tr>
              <a:tr h="419937">
                <a:tc>
                  <a:txBody>
                    <a:bodyPr/>
                    <a:lstStyle/>
                    <a:p>
                      <a:r>
                        <a:rPr lang="en-CA" sz="2100" b="1" dirty="0">
                          <a:latin typeface="Candara"/>
                        </a:rPr>
                        <a:t>Mr. Zampini</a:t>
                      </a:r>
                      <a:endParaRPr lang="fr-CA" sz="2100" b="1" dirty="0">
                        <a:latin typeface="Candara"/>
                      </a:endParaRPr>
                    </a:p>
                  </a:txBody>
                  <a:tcPr marL="46605" marR="46605" marT="23301" marB="23301"/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Candara"/>
                        </a:rPr>
                        <a:t>Principal</a:t>
                      </a:r>
                      <a:endParaRPr lang="fr-CA" sz="2100" b="0" dirty="0">
                        <a:latin typeface="Candara"/>
                      </a:endParaRPr>
                    </a:p>
                  </a:txBody>
                  <a:tcPr marL="46605" marR="46605" marT="23301" marB="23301"/>
                </a:tc>
                <a:tc>
                  <a:txBody>
                    <a:bodyPr/>
                    <a:lstStyle/>
                    <a:p>
                      <a:endParaRPr lang="fr-CA" sz="2100" b="0" dirty="0">
                        <a:latin typeface="Candara" panose="020E0502030303020204" pitchFamily="34" charset="0"/>
                      </a:endParaRPr>
                    </a:p>
                  </a:txBody>
                  <a:tcPr marL="46605" marR="46605" marT="23301" marB="23301"/>
                </a:tc>
                <a:extLst>
                  <a:ext uri="{0D108BD9-81ED-4DB2-BD59-A6C34878D82A}">
                    <a16:rowId xmlns:a16="http://schemas.microsoft.com/office/drawing/2014/main" val="10461265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AE25D1-F7E8-4363-B268-595FEA88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038350"/>
            <a:ext cx="4086225" cy="70326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>
                <a:latin typeface="Meiryo UI"/>
                <a:ea typeface="Meiryo UI"/>
                <a:cs typeface="+mn-cs"/>
              </a:rPr>
              <a:t>English Class – Ms. Sarah</a:t>
            </a:r>
            <a:endParaRPr lang="fr-CA" dirty="0"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A6F2D-761A-4069-B5F1-518869E8723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825" y="2038350"/>
            <a:ext cx="4086225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CA" dirty="0"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1009313" cy="584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cs typeface="+mj-cs"/>
              </a:rPr>
              <a:t>When does my child have gym again</a:t>
            </a:r>
            <a:r>
              <a:rPr lang="en-CA" dirty="0">
                <a:solidFill>
                  <a:schemeClr val="accent5">
                    <a:lumMod val="75000"/>
                    <a:lumOff val="25000"/>
                  </a:schemeClr>
                </a:solidFill>
                <a:cs typeface="+mj-cs"/>
              </a:rPr>
              <a:t>? When is the test?</a:t>
            </a:r>
            <a:br>
              <a:rPr lang="en-CA" dirty="0">
                <a:solidFill>
                  <a:schemeClr val="accent5">
                    <a:lumMod val="75000"/>
                    <a:lumOff val="25000"/>
                  </a:schemeClr>
                </a:solidFill>
                <a:cs typeface="+mj-cs"/>
              </a:rPr>
            </a:br>
            <a:r>
              <a:rPr lang="en-CA" dirty="0">
                <a:solidFill>
                  <a:schemeClr val="accent5">
                    <a:lumMod val="75000"/>
                    <a:lumOff val="25000"/>
                  </a:schemeClr>
                </a:solidFill>
                <a:cs typeface="+mj-cs"/>
              </a:rPr>
              <a:t>Check out the schedule on the c</a:t>
            </a:r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cs typeface="+mj-cs"/>
              </a:rPr>
              <a:t>lass websites!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886075"/>
            <a:ext cx="4287508" cy="3101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CA" b="1" dirty="0">
                <a:ea typeface="+mn-lt"/>
                <a:cs typeface="+mn-lt"/>
                <a:hlinkClick r:id="rId2"/>
              </a:rPr>
              <a:t>https://mssarahgrade4.weebly.com</a:t>
            </a:r>
            <a:endParaRPr lang="en-CA" b="1" dirty="0"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en-CA" b="1" cap="all" dirty="0">
              <a:solidFill>
                <a:srgbClr val="000000"/>
              </a:solidFill>
              <a:ea typeface="Meiryo UI"/>
              <a:cs typeface="+mn-cs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cap="all" dirty="0">
                <a:solidFill>
                  <a:srgbClr val="000000"/>
                </a:solidFill>
                <a:ea typeface="Meiryo UI"/>
                <a:cs typeface="+mn-cs"/>
              </a:rPr>
              <a:t>French class- </a:t>
            </a:r>
            <a:r>
              <a:rPr lang="en-CA" b="1" cap="all" dirty="0" err="1">
                <a:solidFill>
                  <a:srgbClr val="000000"/>
                </a:solidFill>
                <a:ea typeface="Meiryo UI"/>
                <a:cs typeface="+mn-cs"/>
              </a:rPr>
              <a:t>mme.</a:t>
            </a:r>
            <a:r>
              <a:rPr lang="en-CA" b="1" cap="all" dirty="0">
                <a:solidFill>
                  <a:srgbClr val="000000"/>
                </a:solidFill>
                <a:ea typeface="Meiryo UI"/>
                <a:cs typeface="+mn-cs"/>
              </a:rPr>
              <a:t> Malhamé</a:t>
            </a:r>
            <a:endParaRPr lang="en-CA" dirty="0">
              <a:ea typeface="Meiryo UI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b="1" dirty="0">
                <a:solidFill>
                  <a:srgbClr val="000000"/>
                </a:solidFill>
                <a:ea typeface="Meiryo UI"/>
                <a:cs typeface="+mn-cs"/>
                <a:hlinkClick r:id="rId3"/>
              </a:rPr>
              <a:t>https://malhame.weebly.com/</a:t>
            </a:r>
            <a:endParaRPr lang="en-CA" b="1" dirty="0">
              <a:solidFill>
                <a:srgbClr val="000000"/>
              </a:solidFill>
              <a:ea typeface="Meiryo UI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A" b="1" cap="all" dirty="0">
              <a:solidFill>
                <a:srgbClr val="000000"/>
              </a:solidFill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ja-JP" altLang="en-US" dirty="0">
              <a:cs typeface="+mn-cs"/>
            </a:endParaRPr>
          </a:p>
        </p:txBody>
      </p:sp>
      <p:pic>
        <p:nvPicPr>
          <p:cNvPr id="5" name="Content Placeholder 4" descr="File:Web-browser-openclipart.svg - Wikimedia Commons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2" y="2052419"/>
            <a:ext cx="4366418" cy="3949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23369D-15D8-4C22-A8E2-19F2CF44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038350"/>
            <a:ext cx="4086225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CA" dirty="0">
                <a:cs typeface="+mn-cs"/>
              </a:rPr>
              <a:t>English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F1234-B950-4761-99DB-BF4849DF09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825" y="2038350"/>
            <a:ext cx="4086225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CA" dirty="0">
                <a:cs typeface="+mn-cs"/>
              </a:rPr>
              <a:t>French Class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8E9C9A-8D77-4EED-A951-B072F3E8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584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CA" dirty="0" err="1">
                <a:cs typeface="+mj-cs"/>
              </a:rPr>
              <a:t>Homework</a:t>
            </a:r>
            <a:r>
              <a:rPr lang="fr-CA" dirty="0">
                <a:cs typeface="+mj-cs"/>
              </a:rPr>
              <a:t> Policy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62E77-6B03-429A-98CB-A0BB481529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914211"/>
            <a:ext cx="4086225" cy="3101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600" dirty="0">
                <a:latin typeface="Biome Light"/>
                <a:ea typeface="Meiryo UI"/>
                <a:cs typeface="Biome Light"/>
              </a:rPr>
              <a:t> 15 mins of </a:t>
            </a:r>
            <a:r>
              <a:rPr lang="fr-CA" sz="1600" err="1">
                <a:latin typeface="Biome Light"/>
                <a:ea typeface="Meiryo UI"/>
                <a:cs typeface="Biome Light"/>
              </a:rPr>
              <a:t>reading</a:t>
            </a:r>
            <a:r>
              <a:rPr lang="fr-CA" sz="1600" dirty="0">
                <a:latin typeface="Biome Light"/>
                <a:ea typeface="Meiryo UI"/>
                <a:cs typeface="Biome Light"/>
              </a:rPr>
              <a:t> in English.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600" dirty="0">
                <a:latin typeface="Biome Light"/>
                <a:ea typeface="Meiryo UI"/>
                <a:cs typeface="Biome Light"/>
              </a:rPr>
              <a:t>Complete and </a:t>
            </a:r>
            <a:r>
              <a:rPr lang="fr-CA" sz="1600" err="1">
                <a:latin typeface="Biome Light"/>
                <a:ea typeface="Meiryo UI"/>
                <a:cs typeface="Biome Light"/>
              </a:rPr>
              <a:t>review</a:t>
            </a:r>
            <a:r>
              <a:rPr lang="fr-CA" sz="1600" dirty="0">
                <a:latin typeface="Biome Light"/>
                <a:ea typeface="Meiryo UI"/>
                <a:cs typeface="Biome Light"/>
              </a:rPr>
              <a:t> class </a:t>
            </a:r>
            <a:r>
              <a:rPr lang="fr-CA" sz="1600" err="1">
                <a:latin typeface="Biome Light"/>
                <a:ea typeface="Meiryo UI"/>
                <a:cs typeface="Biome Light"/>
              </a:rPr>
              <a:t>work</a:t>
            </a:r>
            <a:r>
              <a:rPr lang="fr-CA" sz="1600" dirty="0">
                <a:latin typeface="Biome Light"/>
                <a:ea typeface="Meiryo UI"/>
                <a:cs typeface="Biome Light"/>
              </a:rPr>
              <a:t>. </a:t>
            </a:r>
            <a:endParaRPr lang="fr-CA" sz="1600">
              <a:latin typeface="Biome Light" panose="020B0502040204020203" pitchFamily="34" charset="0"/>
              <a:cs typeface="Biome Light" panose="020B0502040204020203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600" err="1">
                <a:latin typeface="Biome Light"/>
                <a:ea typeface="Meiryo UI"/>
                <a:cs typeface="Biome Light"/>
              </a:rPr>
              <a:t>Study</a:t>
            </a:r>
            <a:r>
              <a:rPr lang="fr-CA" sz="1600" dirty="0">
                <a:latin typeface="Biome Light"/>
                <a:ea typeface="Meiryo UI"/>
                <a:cs typeface="Biome Light"/>
              </a:rPr>
              <a:t> for </a:t>
            </a:r>
            <a:r>
              <a:rPr lang="fr-CA" sz="1600" err="1">
                <a:latin typeface="Biome Light"/>
                <a:ea typeface="Meiryo UI"/>
                <a:cs typeface="Biome Light"/>
              </a:rPr>
              <a:t>upcoming</a:t>
            </a:r>
            <a:r>
              <a:rPr lang="fr-CA" sz="1600" dirty="0">
                <a:latin typeface="Biome Light"/>
                <a:ea typeface="Meiryo UI"/>
                <a:cs typeface="Biome Light"/>
              </a:rPr>
              <a:t> tests.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1400" dirty="0" err="1">
                <a:latin typeface="Biome Light"/>
                <a:ea typeface="Meiryo UI"/>
                <a:cs typeface="Biome Light"/>
              </a:rPr>
              <a:t>Classwork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/Homework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will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be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updated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b="1" dirty="0" err="1">
                <a:latin typeface="Biome Light"/>
                <a:ea typeface="Meiryo UI"/>
                <a:cs typeface="Biome Light"/>
              </a:rPr>
              <a:t>weekly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on the class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website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page. A </a:t>
            </a:r>
            <a:r>
              <a:rPr lang="fr-CA" sz="1400" b="1" dirty="0" err="1">
                <a:latin typeface="Biome Light"/>
                <a:ea typeface="Meiryo UI"/>
                <a:cs typeface="Biome Light"/>
              </a:rPr>
              <a:t>monthly</a:t>
            </a:r>
            <a:r>
              <a:rPr lang="fr-CA" sz="1400" b="1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b="1" dirty="0" err="1">
                <a:latin typeface="Biome Light"/>
                <a:ea typeface="Meiryo UI"/>
                <a:cs typeface="Biome Light"/>
              </a:rPr>
              <a:t>letter</a:t>
            </a:r>
            <a:r>
              <a:rPr lang="fr-CA" sz="1400" b="1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which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includes</a:t>
            </a:r>
            <a:r>
              <a:rPr lang="fr-CA" sz="1400" b="1" dirty="0">
                <a:latin typeface="Biome Light"/>
                <a:ea typeface="Meiryo UI"/>
                <a:cs typeface="Biome Light"/>
              </a:rPr>
              <a:t> important dates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will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be</a:t>
            </a:r>
            <a:r>
              <a:rPr lang="fr-CA" sz="1400" b="1" dirty="0">
                <a:latin typeface="Biome Light"/>
                <a:ea typeface="Meiryo UI"/>
                <a:cs typeface="Biome Light"/>
              </a:rPr>
              <a:t> 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posted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 as </a:t>
            </a:r>
            <a:r>
              <a:rPr lang="fr-CA" sz="1400" dirty="0" err="1">
                <a:latin typeface="Biome Light"/>
                <a:ea typeface="Meiryo UI"/>
                <a:cs typeface="Biome Light"/>
              </a:rPr>
              <a:t>well</a:t>
            </a:r>
            <a:r>
              <a:rPr lang="fr-CA" sz="1400" dirty="0">
                <a:latin typeface="Biome Light"/>
                <a:ea typeface="Meiryo UI"/>
                <a:cs typeface="Biome Ligh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fr-CA" dirty="0"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40F82-D2B3-4A52-8D88-19EF0B825E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175" y="2741613"/>
            <a:ext cx="4364038" cy="34353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15 mins </a:t>
            </a: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reading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in French 3x a </a:t>
            </a: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week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Revision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of class </a:t>
            </a: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work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Practising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verb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conjugation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Preparing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for </a:t>
            </a:r>
            <a:r>
              <a:rPr lang="fr-CA" sz="18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upcoming</a:t>
            </a:r>
            <a:r>
              <a:rPr lang="fr-CA" sz="1800" dirty="0">
                <a:latin typeface="Biome Light" panose="020B0502040204020203" pitchFamily="34" charset="0"/>
                <a:cs typeface="Biome Light" panose="020B0502040204020203" pitchFamily="34" charset="0"/>
              </a:rPr>
              <a:t> tests.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Homework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will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be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updated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600" b="1" dirty="0" err="1">
                <a:latin typeface="Biome Light" panose="020B0502040204020203" pitchFamily="34" charset="0"/>
                <a:cs typeface="Biome Light" panose="020B0502040204020203" pitchFamily="34" charset="0"/>
              </a:rPr>
              <a:t>monthly</a:t>
            </a:r>
            <a:r>
              <a:rPr lang="fr-CA" sz="1600" b="1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on the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website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calendar</a:t>
            </a:r>
            <a:r>
              <a:rPr lang="fr-CA" dirty="0"/>
              <a:t>. D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ates of tests are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posted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fr-CA" sz="1600" dirty="0" err="1">
                <a:latin typeface="Biome Light" panose="020B0502040204020203" pitchFamily="34" charset="0"/>
                <a:cs typeface="Biome Light" panose="020B0502040204020203" pitchFamily="34" charset="0"/>
              </a:rPr>
              <a:t>tentatively</a:t>
            </a:r>
            <a:r>
              <a:rPr lang="fr-CA" sz="1600" dirty="0">
                <a:latin typeface="Biome Light" panose="020B0502040204020203" pitchFamily="34" charset="0"/>
                <a:cs typeface="Biome Light" panose="020B0502040204020203" pitchFamily="34" charset="0"/>
              </a:rPr>
              <a:t> on the </a:t>
            </a:r>
            <a:r>
              <a:rPr lang="fr-CA" sz="1600" b="1" dirty="0">
                <a:latin typeface="Biome Light" panose="020B0502040204020203" pitchFamily="34" charset="0"/>
                <a:cs typeface="Biome Light" panose="020B0502040204020203" pitchFamily="34" charset="0"/>
              </a:rPr>
              <a:t>important dates page.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French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EnglIsH</a:t>
            </a:r>
            <a:r>
              <a:rPr lang="en-US" dirty="0"/>
              <a:t> CLASS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keep track of my child’s progress?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64A09-36E9-2EC6-CA1D-317A8CD785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fr-CA" dirty="0" err="1"/>
              <a:t>Please</a:t>
            </a:r>
            <a:r>
              <a:rPr lang="fr-CA" dirty="0"/>
              <a:t> </a:t>
            </a:r>
            <a:r>
              <a:rPr lang="fr-CA" dirty="0" err="1"/>
              <a:t>refer</a:t>
            </a:r>
            <a:r>
              <a:rPr lang="fr-CA" dirty="0"/>
              <a:t> to the </a:t>
            </a:r>
            <a:r>
              <a:rPr lang="fr-CA" b="1" dirty="0" err="1"/>
              <a:t>monthly</a:t>
            </a:r>
            <a:r>
              <a:rPr lang="fr-CA" b="1" dirty="0"/>
              <a:t> </a:t>
            </a:r>
            <a:r>
              <a:rPr lang="fr-CA" b="1" dirty="0" err="1"/>
              <a:t>calendar</a:t>
            </a:r>
            <a:r>
              <a:rPr lang="fr-CA" dirty="0"/>
              <a:t> </a:t>
            </a:r>
            <a:r>
              <a:rPr lang="fr-CA" b="1" dirty="0"/>
              <a:t>for tentative dates of tests. </a:t>
            </a:r>
            <a:r>
              <a:rPr lang="fr-CA" dirty="0"/>
              <a:t>A hard copy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placed</a:t>
            </a:r>
            <a:r>
              <a:rPr lang="fr-CA" dirty="0"/>
              <a:t> 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child</a:t>
            </a:r>
            <a:r>
              <a:rPr lang="en-CA" dirty="0"/>
              <a:t>’s message folder.</a:t>
            </a:r>
            <a:endParaRPr lang="fr-CA" b="1" dirty="0"/>
          </a:p>
          <a:p>
            <a:r>
              <a:rPr lang="fr-CA" dirty="0"/>
              <a:t>Grades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posted</a:t>
            </a:r>
            <a:r>
              <a:rPr lang="fr-CA" dirty="0"/>
              <a:t> on </a:t>
            </a:r>
            <a:r>
              <a:rPr lang="fr-CA" b="1" dirty="0" err="1"/>
              <a:t>Mozaik</a:t>
            </a:r>
            <a:r>
              <a:rPr lang="fr-CA" dirty="0"/>
              <a:t>. A </a:t>
            </a:r>
            <a:r>
              <a:rPr lang="fr-CA" dirty="0" err="1"/>
              <a:t>list</a:t>
            </a:r>
            <a:r>
              <a:rPr lang="fr-CA" dirty="0"/>
              <a:t> of </a:t>
            </a:r>
            <a:r>
              <a:rPr lang="fr-CA" dirty="0" err="1"/>
              <a:t>evaluations</a:t>
            </a:r>
            <a:r>
              <a:rPr lang="fr-CA" dirty="0"/>
              <a:t> and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weightings</a:t>
            </a:r>
            <a:r>
              <a:rPr lang="fr-CA" dirty="0"/>
              <a:t>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provided</a:t>
            </a:r>
            <a:r>
              <a:rPr lang="fr-CA" dirty="0"/>
              <a:t> at the end of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term</a:t>
            </a:r>
            <a:r>
              <a:rPr lang="fr-CA" dirty="0"/>
              <a:t>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3E4EEB-C493-0615-AA9F-2B502DDB7F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CA" dirty="0" err="1">
                <a:ea typeface="Meiryo UI"/>
              </a:rPr>
              <a:t>Please</a:t>
            </a:r>
            <a:r>
              <a:rPr lang="fr-CA" dirty="0">
                <a:ea typeface="Meiryo UI"/>
              </a:rPr>
              <a:t> </a:t>
            </a:r>
            <a:r>
              <a:rPr lang="fr-CA" dirty="0" err="1">
                <a:ea typeface="Meiryo UI"/>
              </a:rPr>
              <a:t>refer</a:t>
            </a:r>
            <a:r>
              <a:rPr lang="fr-CA" dirty="0">
                <a:ea typeface="Meiryo UI"/>
              </a:rPr>
              <a:t> to the </a:t>
            </a:r>
            <a:r>
              <a:rPr lang="fr-CA" dirty="0" err="1">
                <a:ea typeface="Meiryo UI"/>
              </a:rPr>
              <a:t>monthly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letter</a:t>
            </a:r>
            <a:r>
              <a:rPr lang="fr-CA" dirty="0">
                <a:ea typeface="Meiryo UI"/>
              </a:rPr>
              <a:t> for </a:t>
            </a:r>
            <a:r>
              <a:rPr lang="fr-CA" dirty="0" err="1">
                <a:ea typeface="Meiryo UI"/>
              </a:rPr>
              <a:t>what</a:t>
            </a:r>
            <a:r>
              <a:rPr lang="fr-CA" dirty="0">
                <a:ea typeface="Meiryo UI"/>
              </a:rPr>
              <a:t> topics are </a:t>
            </a:r>
            <a:r>
              <a:rPr lang="fr-CA" dirty="0" err="1">
                <a:ea typeface="Meiryo UI"/>
              </a:rPr>
              <a:t>being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covered</a:t>
            </a:r>
            <a:r>
              <a:rPr lang="fr-CA" dirty="0">
                <a:ea typeface="Meiryo UI"/>
              </a:rPr>
              <a:t> in class, </a:t>
            </a:r>
            <a:r>
              <a:rPr lang="fr-CA" dirty="0" err="1">
                <a:ea typeface="Meiryo UI"/>
              </a:rPr>
              <a:t>upcoming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assignments</a:t>
            </a:r>
            <a:r>
              <a:rPr lang="fr-CA" dirty="0">
                <a:ea typeface="Meiryo UI"/>
              </a:rPr>
              <a:t>, </a:t>
            </a:r>
            <a:r>
              <a:rPr lang="fr-CA" dirty="0" err="1">
                <a:ea typeface="Meiryo UI"/>
              </a:rPr>
              <a:t>projects</a:t>
            </a:r>
            <a:r>
              <a:rPr lang="fr-CA" dirty="0">
                <a:ea typeface="Meiryo UI"/>
              </a:rPr>
              <a:t>, tests, and important dates.</a:t>
            </a:r>
          </a:p>
          <a:p>
            <a:r>
              <a:rPr lang="fr-CA" dirty="0" err="1">
                <a:ea typeface="Meiryo UI"/>
              </a:rPr>
              <a:t>My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website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is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updated</a:t>
            </a:r>
            <a:r>
              <a:rPr lang="fr-CA" dirty="0">
                <a:ea typeface="Meiryo UI"/>
              </a:rPr>
              <a:t> on Fridays and a </a:t>
            </a:r>
            <a:r>
              <a:rPr lang="fr-CA" dirty="0" err="1">
                <a:ea typeface="Meiryo UI"/>
              </a:rPr>
              <a:t>printout</a:t>
            </a:r>
            <a:r>
              <a:rPr lang="fr-CA" dirty="0">
                <a:ea typeface="Meiryo UI"/>
              </a:rPr>
              <a:t> of the </a:t>
            </a:r>
            <a:r>
              <a:rPr lang="fr-CA" dirty="0" err="1">
                <a:ea typeface="Meiryo UI"/>
              </a:rPr>
              <a:t>classwork</a:t>
            </a:r>
            <a:r>
              <a:rPr lang="fr-CA" dirty="0">
                <a:ea typeface="Meiryo UI"/>
              </a:rPr>
              <a:t>/</a:t>
            </a:r>
            <a:r>
              <a:rPr lang="fr-CA" dirty="0" err="1">
                <a:ea typeface="Meiryo UI"/>
              </a:rPr>
              <a:t>homework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is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placed</a:t>
            </a:r>
            <a:r>
              <a:rPr lang="fr-CA" dirty="0">
                <a:ea typeface="Meiryo UI"/>
              </a:rPr>
              <a:t> in the message folder. An </a:t>
            </a:r>
            <a:r>
              <a:rPr lang="fr-CA" dirty="0" err="1">
                <a:ea typeface="Meiryo UI"/>
              </a:rPr>
              <a:t>assignment</a:t>
            </a:r>
            <a:r>
              <a:rPr lang="fr-CA" dirty="0">
                <a:ea typeface="Meiryo UI"/>
              </a:rPr>
              <a:t> tracker </a:t>
            </a:r>
            <a:r>
              <a:rPr lang="fr-CA" dirty="0" err="1">
                <a:ea typeface="Meiryo UI"/>
              </a:rPr>
              <a:t>will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be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available</a:t>
            </a:r>
            <a:r>
              <a:rPr lang="fr-CA" dirty="0">
                <a:ea typeface="Meiryo UI"/>
              </a:rPr>
              <a:t> at the end of </a:t>
            </a:r>
            <a:r>
              <a:rPr lang="fr-CA" dirty="0" err="1">
                <a:ea typeface="Meiryo UI"/>
              </a:rPr>
              <a:t>each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term</a:t>
            </a:r>
            <a:r>
              <a:rPr lang="fr-CA" dirty="0">
                <a:ea typeface="Meiryo UI"/>
              </a:rPr>
              <a:t> and the </a:t>
            </a:r>
            <a:r>
              <a:rPr lang="fr-CA" dirty="0" err="1">
                <a:ea typeface="Meiryo UI"/>
              </a:rPr>
              <a:t>corresponding</a:t>
            </a:r>
            <a:r>
              <a:rPr lang="fr-CA" dirty="0">
                <a:ea typeface="Meiryo UI"/>
              </a:rPr>
              <a:t> grades </a:t>
            </a:r>
            <a:r>
              <a:rPr lang="fr-CA" dirty="0" err="1">
                <a:ea typeface="Meiryo UI"/>
              </a:rPr>
              <a:t>will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be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posted</a:t>
            </a:r>
            <a:r>
              <a:rPr lang="fr-CA" dirty="0">
                <a:ea typeface="Meiryo UI"/>
              </a:rPr>
              <a:t> online as </a:t>
            </a:r>
            <a:r>
              <a:rPr lang="fr-CA" dirty="0" err="1">
                <a:ea typeface="Meiryo UI"/>
              </a:rPr>
              <a:t>evaluations</a:t>
            </a:r>
            <a:r>
              <a:rPr lang="fr-CA" dirty="0">
                <a:ea typeface="Meiryo UI"/>
              </a:rPr>
              <a:t> </a:t>
            </a:r>
            <a:r>
              <a:rPr lang="fr-CA" dirty="0" err="1">
                <a:ea typeface="Meiryo UI"/>
              </a:rPr>
              <a:t>take</a:t>
            </a:r>
            <a:r>
              <a:rPr lang="fr-CA" dirty="0">
                <a:ea typeface="Meiryo UI"/>
              </a:rPr>
              <a:t> place.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322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4791075" cy="584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Housekeeping</a:t>
            </a:r>
          </a:p>
        </p:txBody>
      </p:sp>
      <p:pic>
        <p:nvPicPr>
          <p:cNvPr id="16387" name="Content Placeholder 2" descr="A close up of a clock&#10;&#10;Description automatically generated">
            <a:extLst>
              <a:ext uri="{FF2B5EF4-FFF2-40B4-BE49-F238E27FC236}">
                <a16:creationId xmlns:a16="http://schemas.microsoft.com/office/drawing/2014/main" id="{38AEB597-2343-47BD-AB3C-5C9B50E2DAF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47800"/>
            <a:ext cx="3609975" cy="2411413"/>
          </a:xfrm>
        </p:spPr>
      </p:pic>
      <p:pic>
        <p:nvPicPr>
          <p:cNvPr id="5" name="Picture Placeholder 4" descr="A picture containing monitor, phone&#10;&#10;Description automatically generated">
            <a:extLst>
              <a:ext uri="{FF2B5EF4-FFF2-40B4-BE49-F238E27FC236}">
                <a16:creationId xmlns:a16="http://schemas.microsoft.com/office/drawing/2014/main" id="{EC0DF8D3-0CE6-4367-8169-4B28528CDD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416" r="9416"/>
          <a:stretch>
            <a:fillRect/>
          </a:stretch>
        </p:blipFill>
        <p:spPr>
          <a:xfrm>
            <a:off x="7926772" y="2379331"/>
            <a:ext cx="3916181" cy="4531057"/>
          </a:xfrm>
        </p:spPr>
      </p:pic>
      <p:sp>
        <p:nvSpPr>
          <p:cNvPr id="16389" name="TextBox 5">
            <a:extLst>
              <a:ext uri="{FF2B5EF4-FFF2-40B4-BE49-F238E27FC236}">
                <a16:creationId xmlns:a16="http://schemas.microsoft.com/office/drawing/2014/main" id="{24BF75D0-4802-44A4-9E2B-4A1AFB94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6910388"/>
            <a:ext cx="397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9pPr>
          </a:lstStyle>
          <a:p>
            <a:pPr eaLnBrk="1" hangingPunct="1"/>
            <a:r>
              <a:rPr lang="fr-CA" altLang="en-US" b="1"/>
              <a:t>Info Sheets</a:t>
            </a:r>
          </a:p>
        </p:txBody>
      </p:sp>
      <p:pic>
        <p:nvPicPr>
          <p:cNvPr id="16390" name="Picture 7" descr="A picture containing room&#10;&#10;Description automatically generated">
            <a:extLst>
              <a:ext uri="{FF2B5EF4-FFF2-40B4-BE49-F238E27FC236}">
                <a16:creationId xmlns:a16="http://schemas.microsoft.com/office/drawing/2014/main" id="{73C1B19D-10CF-4AE9-B686-D75F433D9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310063"/>
            <a:ext cx="31130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3672C1C-7681-473D-8E2D-6FD897B5D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476500"/>
            <a:ext cx="2724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1">
            <a:extLst>
              <a:ext uri="{FF2B5EF4-FFF2-40B4-BE49-F238E27FC236}">
                <a16:creationId xmlns:a16="http://schemas.microsoft.com/office/drawing/2014/main" id="{4BC84684-76BE-46FE-A688-E8BE01CFE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4497388"/>
            <a:ext cx="2724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iryo UI" panose="020B0604030504040204" pitchFamily="34" charset="-128"/>
              </a:defRPr>
            </a:lvl9pPr>
          </a:lstStyle>
          <a:p>
            <a:pPr eaLnBrk="1" hangingPunct="1"/>
            <a:r>
              <a:rPr lang="fr-CA" altLang="en-US" sz="2400" b="1" dirty="0"/>
              <a:t>Physical </a:t>
            </a:r>
            <a:r>
              <a:rPr lang="fr-CA" altLang="en-US" sz="2400" b="1" dirty="0" err="1"/>
              <a:t>Education</a:t>
            </a:r>
            <a:r>
              <a:rPr lang="fr-CA" altLang="en-US" sz="2400" b="1" dirty="0"/>
              <a:t> </a:t>
            </a:r>
            <a:r>
              <a:rPr lang="fr-CA" altLang="en-US" sz="2400" b="1" dirty="0" err="1"/>
              <a:t>clothes</a:t>
            </a:r>
            <a:r>
              <a:rPr lang="fr-CA" altLang="en-US" sz="2400" b="1" dirty="0"/>
              <a:t> on Physical </a:t>
            </a:r>
            <a:r>
              <a:rPr lang="fr-CA" altLang="en-US" sz="2400" b="1" dirty="0" err="1"/>
              <a:t>Education</a:t>
            </a:r>
            <a:r>
              <a:rPr lang="fr-CA" altLang="en-US" sz="2400" b="1" dirty="0"/>
              <a:t> Days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229" y="187376"/>
            <a:ext cx="1821066" cy="246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7295" y="5430129"/>
            <a:ext cx="222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Course Outline</a:t>
            </a:r>
          </a:p>
          <a:p>
            <a:r>
              <a:rPr lang="en-US" b="1" dirty="0"/>
              <a:t>Standards and Procedures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leave a little note for your child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1792019"/>
            <a:ext cx="6443003" cy="4383698"/>
          </a:xfrm>
        </p:spPr>
      </p:pic>
    </p:spTree>
    <p:extLst>
      <p:ext uri="{BB962C8B-B14F-4D97-AF65-F5344CB8AC3E}">
        <p14:creationId xmlns:p14="http://schemas.microsoft.com/office/powerpoint/2010/main" val="314093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5729E503-FFCE-4D21-8DB0-A70160DB21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324" b="832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1D7444-4ABC-4E7B-832A-0665C1CB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4791075" cy="584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>
                <a:cs typeface="+mj-cs"/>
              </a:rPr>
              <a:t>Q &amp; A</a:t>
            </a:r>
            <a:endParaRPr lang="fr-CA" dirty="0"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FFEA27-A208-4DF9-9B72-B0A691DF6C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075" cy="49117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3600" dirty="0"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600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Do you have any questions?</a:t>
            </a:r>
            <a:endParaRPr lang="fr-CA" sz="36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 picture containing stationary, implement&#10;&#10;Description automatically generated">
            <a:extLst>
              <a:ext uri="{FF2B5EF4-FFF2-40B4-BE49-F238E27FC236}">
                <a16:creationId xmlns:a16="http://schemas.microsoft.com/office/drawing/2014/main" id="{F49E150D-FC45-43EB-80EF-C6460CEDC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265238"/>
            <a:ext cx="73310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708" y="5627077"/>
            <a:ext cx="109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Please contact us by e-mail with any further questions or concerns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Meiryo UI</vt:lpstr>
      <vt:lpstr>Arial</vt:lpstr>
      <vt:lpstr>Biome Light</vt:lpstr>
      <vt:lpstr>Calibri</vt:lpstr>
      <vt:lpstr>Candara</vt:lpstr>
      <vt:lpstr>Wingdings</vt:lpstr>
      <vt:lpstr>Creative Gradient </vt:lpstr>
      <vt:lpstr>Curriculum Night</vt:lpstr>
      <vt:lpstr>What’s the teacher’s name? Please use e-mail to contact us.</vt:lpstr>
      <vt:lpstr>When does my child have gym again? When is the test? Check out the schedule on the class websites!</vt:lpstr>
      <vt:lpstr>Homework Policy </vt:lpstr>
      <vt:lpstr>How do I keep track of my child’s progress?</vt:lpstr>
      <vt:lpstr>Housekeeping</vt:lpstr>
      <vt:lpstr>Please leave a little note for your child </vt:lpstr>
      <vt:lpstr>Q &amp; 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</dc:title>
  <dc:creator/>
  <cp:lastModifiedBy/>
  <cp:revision>92</cp:revision>
  <dcterms:created xsi:type="dcterms:W3CDTF">2020-09-01T00:29:51Z</dcterms:created>
  <dcterms:modified xsi:type="dcterms:W3CDTF">2023-08-31T12:32:35Z</dcterms:modified>
</cp:coreProperties>
</file>